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4" d="100"/>
          <a:sy n="84" d="100"/>
        </p:scale>
        <p:origin x="22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FB3AA2-A98E-4658-939A-3C08AF70B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6E88ED7-D7A5-4F12-91DA-53CE318DA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C867BF-11C8-4258-B0FD-0D4F3B5B4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11926B-E168-4A90-8745-519B61BB2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34D3D29-E187-4F44-A778-22F5AB3D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357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2CCA7C-DA75-4BBF-B091-69A377589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34765C-F046-4CE7-AC1D-D3B985608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67E49BA-58C0-4EED-806C-FA1ACE204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BF57A69-45F7-4B9B-BC26-193AEB8A6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1F4203-C9EF-44D8-9236-63459D418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250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8E1A8A-7838-4BAD-92F0-19C3D1581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AE521A8-DA67-464E-9F97-ABC09F70C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0F7EC9-71F9-459C-8B7D-077F20F02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628879-1AAD-4A33-A059-5AD174F1E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408111-9311-4BCF-A8FE-A50C6C2B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008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F7EE53-1BA1-4788-BC27-BC0A1737F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697C95-6AD8-4E9C-8C27-ACD7E6B2FA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31ACF2B-B39D-478F-9F0C-0BA595D4F7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ACE1139-A94D-4987-8456-2E28F3EFF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E2EB87-CDDF-46C8-8DEE-67C944DCD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12A3031-93CA-4BF1-8EB8-DF6A13D07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55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7E2EEC-12CD-4765-B282-2C70E400E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1DEDA85-FFDB-41C9-9253-6CFB5D728E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3E0974A-794E-46B5-A1F3-9C4D86B21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D2F0255-B054-4C16-B305-DDBA8ED2FF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B7FBB75-59C0-443C-AFCA-834EC5AD94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4B3CF82-1A1F-49FA-9491-A10D962E9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2163BC-8309-4270-B6C6-9025F943A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8F01EDA-0F3F-4C60-9397-7D477DA8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15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0025B-5C17-4F09-B068-E0CDE0761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FB8F102-33BB-47E6-A441-64E94D8CE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CE8FA0-EABA-4708-8102-146F6C31D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A460E9C-6095-40D2-95D3-A31B378D8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5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167C639-B35C-4BCB-A8A8-F31775BF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F2A964E-CAB3-422C-99A8-E38C74038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8D98E9-5DEF-4B8E-B997-04B60300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066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7FC7A6-A16B-45FE-9C1C-B395AAB8C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AE63BB-2ED0-4C58-8138-B8B8DA1AD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43B6900-C9F0-47F3-A3EB-5E6DFA81DF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70DA94-15C0-4972-99DB-F72F3DCAF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48D0D7C-0235-4380-9EAA-B7486CA54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BEA023F-543C-4FFA-8F58-C756985F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673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B660A2-1638-413D-BBAA-0A6062C9E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7D04336-8CC8-4554-821B-E94118439C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21FF7D-33B0-4139-83D0-FE96A8C6BD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4988519-BB80-4D92-89D0-58562F8BE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7C0183F-0FD5-485A-BD75-B836FCC1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71D1F11-DF8D-4D38-8E6A-FFC27940F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836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491B52-57D6-4DE9-8B3B-429D5A921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ACBD546-4D82-49BF-94BC-5728546EC6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7F61B1-0E24-4148-9C64-0835CAA3F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E8387A-37C5-4BF2-BC8B-5FA95C212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B4EAB1-A2AD-409A-9A74-CBF217573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19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0EEC7BB-84BE-4232-98F3-7CFEE53393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7444680-9E57-4DD2-8739-DA3A57DE9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BE2542-26FB-494B-917B-5BFC74563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A1133F-C6C9-476D-AA47-E3A36DFA2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D35715-30E9-400A-91BD-1045EB7FD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767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FF1C8E9-94E4-470E-B62D-DE44B50C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FE11BE3-8BE2-4DEB-9BA8-0B16530E4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0F89A5-9074-49FE-98C9-CA6482606E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E37C0-4A40-45E8-8398-349304F4198C}" type="datetimeFigureOut">
              <a:rPr lang="it-IT" smtClean="0"/>
              <a:t>31/08/2026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01FBAF-D67C-4FDC-BB25-2DF22EDDE2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BDA889-A867-4890-9B2A-8FD244AE86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58A37-4DAF-4753-8822-630CDA2C64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50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6527663-85BE-4ED1-87D9-6667438444DF}"/>
              </a:ext>
            </a:extLst>
          </p:cNvPr>
          <p:cNvSpPr/>
          <p:nvPr/>
        </p:nvSpPr>
        <p:spPr>
          <a:xfrm>
            <a:off x="518160" y="5204129"/>
            <a:ext cx="11160000" cy="3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971964B-C124-4F20-910A-B55FB9356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5440" y="5611974"/>
            <a:ext cx="2397760" cy="74308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9D010B9-1F7C-43D0-941B-C6E50D3ADF4E}"/>
              </a:ext>
            </a:extLst>
          </p:cNvPr>
          <p:cNvSpPr txBox="1"/>
          <p:nvPr/>
        </p:nvSpPr>
        <p:spPr>
          <a:xfrm>
            <a:off x="3439503" y="5367070"/>
            <a:ext cx="53129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dirty="0"/>
              <a:t>Prova finale per</a:t>
            </a:r>
          </a:p>
          <a:p>
            <a:pPr algn="ctr"/>
            <a:r>
              <a:rPr lang="it-IT" sz="2400" dirty="0"/>
              <a:t>Scienze e Tecniche di Psicologia Cognitiva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Dipartimento di Psicologia e Scienze Cognitive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7CCEEB-EFF8-48A0-886E-25733F0EF6F1}"/>
              </a:ext>
            </a:extLst>
          </p:cNvPr>
          <p:cNvSpPr txBox="1"/>
          <p:nvPr/>
        </p:nvSpPr>
        <p:spPr>
          <a:xfrm>
            <a:off x="467360" y="914400"/>
            <a:ext cx="2353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Titolo: (</a:t>
            </a:r>
            <a:r>
              <a:rPr lang="it-IT" sz="2000" dirty="0"/>
              <a:t>max</a:t>
            </a:r>
            <a:r>
              <a:rPr lang="it-IT" dirty="0"/>
              <a:t> 30 parole)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70CC9EC-8C27-4B74-95F2-878C2C32D5B9}"/>
              </a:ext>
            </a:extLst>
          </p:cNvPr>
          <p:cNvSpPr txBox="1"/>
          <p:nvPr/>
        </p:nvSpPr>
        <p:spPr>
          <a:xfrm>
            <a:off x="467359" y="1696720"/>
            <a:ext cx="2247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Immagine</a:t>
            </a:r>
            <a:r>
              <a:rPr lang="it-IT" dirty="0"/>
              <a:t>: opzionale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A5625E3-2C8B-44AF-A671-FF2BC0EBB02C}"/>
              </a:ext>
            </a:extLst>
          </p:cNvPr>
          <p:cNvSpPr txBox="1"/>
          <p:nvPr/>
        </p:nvSpPr>
        <p:spPr>
          <a:xfrm>
            <a:off x="467359" y="4756666"/>
            <a:ext cx="3334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Candidato</a:t>
            </a:r>
            <a:r>
              <a:rPr lang="it-IT" dirty="0"/>
              <a:t>/a: (nome e cognome)</a:t>
            </a:r>
          </a:p>
        </p:txBody>
      </p:sp>
    </p:spTree>
    <p:extLst>
      <p:ext uri="{BB962C8B-B14F-4D97-AF65-F5344CB8AC3E}">
        <p14:creationId xmlns:p14="http://schemas.microsoft.com/office/powerpoint/2010/main" val="2762396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6527663-85BE-4ED1-87D9-6667438444DF}"/>
              </a:ext>
            </a:extLst>
          </p:cNvPr>
          <p:cNvSpPr/>
          <p:nvPr/>
        </p:nvSpPr>
        <p:spPr>
          <a:xfrm>
            <a:off x="528320" y="550849"/>
            <a:ext cx="11160000" cy="3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7CCEEB-EFF8-48A0-886E-25733F0EF6F1}"/>
              </a:ext>
            </a:extLst>
          </p:cNvPr>
          <p:cNvSpPr txBox="1"/>
          <p:nvPr/>
        </p:nvSpPr>
        <p:spPr>
          <a:xfrm>
            <a:off x="467359" y="172720"/>
            <a:ext cx="1477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Motivazione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70CC9EC-8C27-4B74-95F2-878C2C32D5B9}"/>
              </a:ext>
            </a:extLst>
          </p:cNvPr>
          <p:cNvSpPr txBox="1"/>
          <p:nvPr/>
        </p:nvSpPr>
        <p:spPr>
          <a:xfrm>
            <a:off x="467359" y="883920"/>
            <a:ext cx="7491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Perché il problema selezionato è rilevante nel settore della psicologia?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5C9E20A-3A62-4E4D-86A2-E699FDDBC12D}"/>
              </a:ext>
            </a:extLst>
          </p:cNvPr>
          <p:cNvSpPr txBox="1"/>
          <p:nvPr/>
        </p:nvSpPr>
        <p:spPr>
          <a:xfrm>
            <a:off x="467359" y="1436419"/>
            <a:ext cx="222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Immagini: opzionali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1F9E48-B132-4B51-95C8-DF4985C9915A}"/>
              </a:ext>
            </a:extLst>
          </p:cNvPr>
          <p:cNvSpPr txBox="1"/>
          <p:nvPr/>
        </p:nvSpPr>
        <p:spPr>
          <a:xfrm>
            <a:off x="467359" y="2080859"/>
            <a:ext cx="5385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Esempio di citazione nel testo (Ignoto et al., 2013)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27A6A4F-9670-4A01-8733-262D484E7CEC}"/>
              </a:ext>
            </a:extLst>
          </p:cNvPr>
          <p:cNvSpPr txBox="1"/>
          <p:nvPr/>
        </p:nvSpPr>
        <p:spPr>
          <a:xfrm>
            <a:off x="467359" y="6024880"/>
            <a:ext cx="361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Esempio di referenza: </a:t>
            </a:r>
          </a:p>
          <a:p>
            <a:r>
              <a:rPr lang="it-IT" sz="1400" dirty="0"/>
              <a:t>Ignoto et al., Titolo, Giornale abbreviato (anno)</a:t>
            </a:r>
          </a:p>
        </p:txBody>
      </p:sp>
    </p:spTree>
    <p:extLst>
      <p:ext uri="{BB962C8B-B14F-4D97-AF65-F5344CB8AC3E}">
        <p14:creationId xmlns:p14="http://schemas.microsoft.com/office/powerpoint/2010/main" val="1769702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6527663-85BE-4ED1-87D9-6667438444DF}"/>
              </a:ext>
            </a:extLst>
          </p:cNvPr>
          <p:cNvSpPr/>
          <p:nvPr/>
        </p:nvSpPr>
        <p:spPr>
          <a:xfrm>
            <a:off x="528320" y="550849"/>
            <a:ext cx="11160000" cy="3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7CCEEB-EFF8-48A0-886E-25733F0EF6F1}"/>
              </a:ext>
            </a:extLst>
          </p:cNvPr>
          <p:cNvSpPr txBox="1"/>
          <p:nvPr/>
        </p:nvSpPr>
        <p:spPr>
          <a:xfrm>
            <a:off x="467359" y="172720"/>
            <a:ext cx="19166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Dati e statistiche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70CC9EC-8C27-4B74-95F2-878C2C32D5B9}"/>
              </a:ext>
            </a:extLst>
          </p:cNvPr>
          <p:cNvSpPr txBox="1"/>
          <p:nvPr/>
        </p:nvSpPr>
        <p:spPr>
          <a:xfrm>
            <a:off x="467359" y="883920"/>
            <a:ext cx="111453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Quali sono i dati che caratterizzano la rilevanza del problema? Quali le questioni metodologiche rilevanti?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5C9E20A-3A62-4E4D-86A2-E699FDDBC12D}"/>
              </a:ext>
            </a:extLst>
          </p:cNvPr>
          <p:cNvSpPr txBox="1"/>
          <p:nvPr/>
        </p:nvSpPr>
        <p:spPr>
          <a:xfrm>
            <a:off x="467359" y="1508760"/>
            <a:ext cx="222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Immagini: opzionali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1F9E48-B132-4B51-95C8-DF4985C9915A}"/>
              </a:ext>
            </a:extLst>
          </p:cNvPr>
          <p:cNvSpPr txBox="1"/>
          <p:nvPr/>
        </p:nvSpPr>
        <p:spPr>
          <a:xfrm>
            <a:off x="467359" y="2133600"/>
            <a:ext cx="5385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Esempio di citazione nel testo (Ignoto et al., 2013)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27A6A4F-9670-4A01-8733-262D484E7CEC}"/>
              </a:ext>
            </a:extLst>
          </p:cNvPr>
          <p:cNvSpPr txBox="1"/>
          <p:nvPr/>
        </p:nvSpPr>
        <p:spPr>
          <a:xfrm>
            <a:off x="467359" y="6024880"/>
            <a:ext cx="361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Esempio di referenza: </a:t>
            </a:r>
          </a:p>
          <a:p>
            <a:r>
              <a:rPr lang="it-IT" sz="1400" dirty="0"/>
              <a:t>Ignoto et al., Titolo, Giornale abbreviato (anno)</a:t>
            </a:r>
          </a:p>
        </p:txBody>
      </p:sp>
    </p:spTree>
    <p:extLst>
      <p:ext uri="{BB962C8B-B14F-4D97-AF65-F5344CB8AC3E}">
        <p14:creationId xmlns:p14="http://schemas.microsoft.com/office/powerpoint/2010/main" val="1083069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6527663-85BE-4ED1-87D9-6667438444DF}"/>
              </a:ext>
            </a:extLst>
          </p:cNvPr>
          <p:cNvSpPr/>
          <p:nvPr/>
        </p:nvSpPr>
        <p:spPr>
          <a:xfrm>
            <a:off x="528320" y="550849"/>
            <a:ext cx="11160000" cy="3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7CCEEB-EFF8-48A0-886E-25733F0EF6F1}"/>
              </a:ext>
            </a:extLst>
          </p:cNvPr>
          <p:cNvSpPr txBox="1"/>
          <p:nvPr/>
        </p:nvSpPr>
        <p:spPr>
          <a:xfrm>
            <a:off x="467359" y="172720"/>
            <a:ext cx="1707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Problematicità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70CC9EC-8C27-4B74-95F2-878C2C32D5B9}"/>
              </a:ext>
            </a:extLst>
          </p:cNvPr>
          <p:cNvSpPr txBox="1"/>
          <p:nvPr/>
        </p:nvSpPr>
        <p:spPr>
          <a:xfrm>
            <a:off x="467360" y="883920"/>
            <a:ext cx="1116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Quali aspetti controversi o problematici emergono dalla questione presa in considerazione? Ci sono aspetti etici peculiari?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5C9E20A-3A62-4E4D-86A2-E699FDDBC12D}"/>
              </a:ext>
            </a:extLst>
          </p:cNvPr>
          <p:cNvSpPr txBox="1"/>
          <p:nvPr/>
        </p:nvSpPr>
        <p:spPr>
          <a:xfrm>
            <a:off x="467359" y="1752600"/>
            <a:ext cx="222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Immagini: opzionali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1F9E48-B132-4B51-95C8-DF4985C9915A}"/>
              </a:ext>
            </a:extLst>
          </p:cNvPr>
          <p:cNvSpPr txBox="1"/>
          <p:nvPr/>
        </p:nvSpPr>
        <p:spPr>
          <a:xfrm>
            <a:off x="467359" y="2377440"/>
            <a:ext cx="5385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Esempio di citazione nel testo (Ignoto et al., 2013)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27A6A4F-9670-4A01-8733-262D484E7CEC}"/>
              </a:ext>
            </a:extLst>
          </p:cNvPr>
          <p:cNvSpPr txBox="1"/>
          <p:nvPr/>
        </p:nvSpPr>
        <p:spPr>
          <a:xfrm>
            <a:off x="467359" y="6024880"/>
            <a:ext cx="361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Esempio di referenza: </a:t>
            </a:r>
          </a:p>
          <a:p>
            <a:r>
              <a:rPr lang="it-IT" sz="1400" dirty="0"/>
              <a:t>Ignoto et al., Titolo, Giornale abbreviato (anno)</a:t>
            </a:r>
          </a:p>
        </p:txBody>
      </p:sp>
    </p:spTree>
    <p:extLst>
      <p:ext uri="{BB962C8B-B14F-4D97-AF65-F5344CB8AC3E}">
        <p14:creationId xmlns:p14="http://schemas.microsoft.com/office/powerpoint/2010/main" val="3725997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6527663-85BE-4ED1-87D9-6667438444DF}"/>
              </a:ext>
            </a:extLst>
          </p:cNvPr>
          <p:cNvSpPr/>
          <p:nvPr/>
        </p:nvSpPr>
        <p:spPr>
          <a:xfrm>
            <a:off x="528320" y="550849"/>
            <a:ext cx="11160000" cy="3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7CCEEB-EFF8-48A0-886E-25733F0EF6F1}"/>
              </a:ext>
            </a:extLst>
          </p:cNvPr>
          <p:cNvSpPr txBox="1"/>
          <p:nvPr/>
        </p:nvSpPr>
        <p:spPr>
          <a:xfrm>
            <a:off x="467359" y="172720"/>
            <a:ext cx="13708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Risoluzione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70CC9EC-8C27-4B74-95F2-878C2C32D5B9}"/>
              </a:ext>
            </a:extLst>
          </p:cNvPr>
          <p:cNvSpPr txBox="1"/>
          <p:nvPr/>
        </p:nvSpPr>
        <p:spPr>
          <a:xfrm>
            <a:off x="467360" y="883920"/>
            <a:ext cx="1116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La ricerca o la pratica come hanno affrontato le problematicità riscontrate? Quali sviluppi sono stati ottenuti di rilevanza per la psicologia e le scienze cognitive?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5C9E20A-3A62-4E4D-86A2-E699FDDBC12D}"/>
              </a:ext>
            </a:extLst>
          </p:cNvPr>
          <p:cNvSpPr txBox="1"/>
          <p:nvPr/>
        </p:nvSpPr>
        <p:spPr>
          <a:xfrm>
            <a:off x="467359" y="1752600"/>
            <a:ext cx="222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Immagini: opzionali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1F9E48-B132-4B51-95C8-DF4985C9915A}"/>
              </a:ext>
            </a:extLst>
          </p:cNvPr>
          <p:cNvSpPr txBox="1"/>
          <p:nvPr/>
        </p:nvSpPr>
        <p:spPr>
          <a:xfrm>
            <a:off x="467359" y="2377440"/>
            <a:ext cx="5385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Esempio di citazione nel testo (Ignoto et al., 2013)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27A6A4F-9670-4A01-8733-262D484E7CEC}"/>
              </a:ext>
            </a:extLst>
          </p:cNvPr>
          <p:cNvSpPr txBox="1"/>
          <p:nvPr/>
        </p:nvSpPr>
        <p:spPr>
          <a:xfrm>
            <a:off x="467359" y="6024880"/>
            <a:ext cx="361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Esempio di referenza: </a:t>
            </a:r>
          </a:p>
          <a:p>
            <a:r>
              <a:rPr lang="it-IT" sz="1400" dirty="0"/>
              <a:t>Ignoto et al., Titolo, Giornale abbreviato (anno)</a:t>
            </a:r>
          </a:p>
        </p:txBody>
      </p:sp>
    </p:spTree>
    <p:extLst>
      <p:ext uri="{BB962C8B-B14F-4D97-AF65-F5344CB8AC3E}">
        <p14:creationId xmlns:p14="http://schemas.microsoft.com/office/powerpoint/2010/main" val="3350592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36527663-85BE-4ED1-87D9-6667438444DF}"/>
              </a:ext>
            </a:extLst>
          </p:cNvPr>
          <p:cNvSpPr/>
          <p:nvPr/>
        </p:nvSpPr>
        <p:spPr>
          <a:xfrm>
            <a:off x="528320" y="550849"/>
            <a:ext cx="11160000" cy="3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97CCEEB-EFF8-48A0-886E-25733F0EF6F1}"/>
              </a:ext>
            </a:extLst>
          </p:cNvPr>
          <p:cNvSpPr txBox="1"/>
          <p:nvPr/>
        </p:nvSpPr>
        <p:spPr>
          <a:xfrm>
            <a:off x="467359" y="172720"/>
            <a:ext cx="20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Riflessione critica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70CC9EC-8C27-4B74-95F2-878C2C32D5B9}"/>
              </a:ext>
            </a:extLst>
          </p:cNvPr>
          <p:cNvSpPr txBox="1"/>
          <p:nvPr/>
        </p:nvSpPr>
        <p:spPr>
          <a:xfrm>
            <a:off x="467360" y="883920"/>
            <a:ext cx="1116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Cosa ho imparato personalmente dall’esame dei precedenti 6 aspetti dell’argomento trattato?</a:t>
            </a:r>
          </a:p>
          <a:p>
            <a:r>
              <a:rPr lang="it-IT" sz="2000" dirty="0"/>
              <a:t>Come posso usare le nozioni e le competenze di questo problema nella mia pratica futura da psicologa/psicologo o da scienziato/a cognitivo/a?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5C9E20A-3A62-4E4D-86A2-E699FDDBC12D}"/>
              </a:ext>
            </a:extLst>
          </p:cNvPr>
          <p:cNvSpPr txBox="1"/>
          <p:nvPr/>
        </p:nvSpPr>
        <p:spPr>
          <a:xfrm>
            <a:off x="467359" y="2016760"/>
            <a:ext cx="222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Immagini: opzionali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C1F9E48-B132-4B51-95C8-DF4985C9915A}"/>
              </a:ext>
            </a:extLst>
          </p:cNvPr>
          <p:cNvSpPr txBox="1"/>
          <p:nvPr/>
        </p:nvSpPr>
        <p:spPr>
          <a:xfrm>
            <a:off x="467359" y="2641600"/>
            <a:ext cx="5385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Esempio di citazione nel testo (Ignoto et al., 2013)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927A6A4F-9670-4A01-8733-262D484E7CEC}"/>
              </a:ext>
            </a:extLst>
          </p:cNvPr>
          <p:cNvSpPr txBox="1"/>
          <p:nvPr/>
        </p:nvSpPr>
        <p:spPr>
          <a:xfrm>
            <a:off x="467359" y="6024880"/>
            <a:ext cx="3618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Esempio di referenza: </a:t>
            </a:r>
          </a:p>
          <a:p>
            <a:r>
              <a:rPr lang="it-IT" sz="1400" dirty="0"/>
              <a:t>Ignoto et al., Titolo, Giornale abbreviato (anno)</a:t>
            </a:r>
          </a:p>
        </p:txBody>
      </p:sp>
    </p:spTree>
    <p:extLst>
      <p:ext uri="{BB962C8B-B14F-4D97-AF65-F5344CB8AC3E}">
        <p14:creationId xmlns:p14="http://schemas.microsoft.com/office/powerpoint/2010/main" val="650651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305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Schema elaborato finale laurea in Scienze e tecniche di Psicologia cognitiva</dc:title>
  <dc:creator>Baldo, Pierangela</dc:creator>
  <cp:lastModifiedBy>Marangoni, Francesca</cp:lastModifiedBy>
  <cp:revision>5</cp:revision>
  <dcterms:created xsi:type="dcterms:W3CDTF">2026-06-24T09:03:56Z</dcterms:created>
  <dcterms:modified xsi:type="dcterms:W3CDTF">2026-08-31T08:27:00Z</dcterms:modified>
</cp:coreProperties>
</file>