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919775" cy="24479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247" autoAdjust="0"/>
  </p:normalViewPr>
  <p:slideViewPr>
    <p:cSldViewPr snapToGrid="0">
      <p:cViewPr varScale="1">
        <p:scale>
          <a:sx n="32" d="100"/>
          <a:sy n="32" d="100"/>
        </p:scale>
        <p:origin x="6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9972" y="4006212"/>
            <a:ext cx="32939831" cy="8522406"/>
          </a:xfrm>
        </p:spPr>
        <p:txBody>
          <a:bodyPr anchor="b"/>
          <a:lstStyle>
            <a:lvl1pPr algn="ctr">
              <a:defRPr sz="214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9972" y="12857275"/>
            <a:ext cx="32939831" cy="5910150"/>
          </a:xfrm>
        </p:spPr>
        <p:txBody>
          <a:bodyPr/>
          <a:lstStyle>
            <a:lvl1pPr marL="0" indent="0" algn="ctr">
              <a:buNone/>
              <a:defRPr sz="8567"/>
            </a:lvl1pPr>
            <a:lvl2pPr marL="1631930" indent="0" algn="ctr">
              <a:buNone/>
              <a:defRPr sz="7139"/>
            </a:lvl2pPr>
            <a:lvl3pPr marL="3263859" indent="0" algn="ctr">
              <a:buNone/>
              <a:defRPr sz="6425"/>
            </a:lvl3pPr>
            <a:lvl4pPr marL="4895789" indent="0" algn="ctr">
              <a:buNone/>
              <a:defRPr sz="5711"/>
            </a:lvl4pPr>
            <a:lvl5pPr marL="6527719" indent="0" algn="ctr">
              <a:buNone/>
              <a:defRPr sz="5711"/>
            </a:lvl5pPr>
            <a:lvl6pPr marL="8159648" indent="0" algn="ctr">
              <a:buNone/>
              <a:defRPr sz="5711"/>
            </a:lvl6pPr>
            <a:lvl7pPr marL="9791578" indent="0" algn="ctr">
              <a:buNone/>
              <a:defRPr sz="5711"/>
            </a:lvl7pPr>
            <a:lvl8pPr marL="11423508" indent="0" algn="ctr">
              <a:buNone/>
              <a:defRPr sz="5711"/>
            </a:lvl8pPr>
            <a:lvl9pPr marL="13055437" indent="0" algn="ctr">
              <a:buNone/>
              <a:defRPr sz="571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47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3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30089" y="1303293"/>
            <a:ext cx="9470201" cy="2074503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9485" y="1303293"/>
            <a:ext cx="27861607" cy="207450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3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25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610" y="6102817"/>
            <a:ext cx="37880806" cy="10182686"/>
          </a:xfrm>
        </p:spPr>
        <p:txBody>
          <a:bodyPr anchor="b"/>
          <a:lstStyle>
            <a:lvl1pPr>
              <a:defRPr sz="214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6610" y="16381835"/>
            <a:ext cx="37880806" cy="5354834"/>
          </a:xfrm>
        </p:spPr>
        <p:txBody>
          <a:bodyPr/>
          <a:lstStyle>
            <a:lvl1pPr marL="0" indent="0">
              <a:buNone/>
              <a:defRPr sz="8567">
                <a:solidFill>
                  <a:schemeClr val="tx1">
                    <a:tint val="75000"/>
                  </a:schemeClr>
                </a:solidFill>
              </a:defRPr>
            </a:lvl1pPr>
            <a:lvl2pPr marL="1631930" indent="0">
              <a:buNone/>
              <a:defRPr sz="7139">
                <a:solidFill>
                  <a:schemeClr val="tx1">
                    <a:tint val="75000"/>
                  </a:schemeClr>
                </a:solidFill>
              </a:defRPr>
            </a:lvl2pPr>
            <a:lvl3pPr marL="326385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3pPr>
            <a:lvl4pPr marL="4895789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4pPr>
            <a:lvl5pPr marL="6527719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5pPr>
            <a:lvl6pPr marL="8159648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6pPr>
            <a:lvl7pPr marL="9791578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7pPr>
            <a:lvl8pPr marL="11423508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8pPr>
            <a:lvl9pPr marL="13055437" indent="0">
              <a:buNone/>
              <a:defRPr sz="57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64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9485" y="6516467"/>
            <a:ext cx="18665904" cy="155318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34386" y="6516467"/>
            <a:ext cx="18665904" cy="155318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8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5" y="1303295"/>
            <a:ext cx="37880806" cy="473152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5207" y="6000818"/>
            <a:ext cx="18580122" cy="2940908"/>
          </a:xfrm>
        </p:spPr>
        <p:txBody>
          <a:bodyPr anchor="b"/>
          <a:lstStyle>
            <a:lvl1pPr marL="0" indent="0">
              <a:buNone/>
              <a:defRPr sz="8567" b="1"/>
            </a:lvl1pPr>
            <a:lvl2pPr marL="1631930" indent="0">
              <a:buNone/>
              <a:defRPr sz="7139" b="1"/>
            </a:lvl2pPr>
            <a:lvl3pPr marL="3263859" indent="0">
              <a:buNone/>
              <a:defRPr sz="6425" b="1"/>
            </a:lvl3pPr>
            <a:lvl4pPr marL="4895789" indent="0">
              <a:buNone/>
              <a:defRPr sz="5711" b="1"/>
            </a:lvl4pPr>
            <a:lvl5pPr marL="6527719" indent="0">
              <a:buNone/>
              <a:defRPr sz="5711" b="1"/>
            </a:lvl5pPr>
            <a:lvl6pPr marL="8159648" indent="0">
              <a:buNone/>
              <a:defRPr sz="5711" b="1"/>
            </a:lvl6pPr>
            <a:lvl7pPr marL="9791578" indent="0">
              <a:buNone/>
              <a:defRPr sz="5711" b="1"/>
            </a:lvl7pPr>
            <a:lvl8pPr marL="11423508" indent="0">
              <a:buNone/>
              <a:defRPr sz="5711" b="1"/>
            </a:lvl8pPr>
            <a:lvl9pPr marL="13055437" indent="0">
              <a:buNone/>
              <a:defRPr sz="5711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5207" y="8941726"/>
            <a:ext cx="18580122" cy="1315193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34386" y="6000818"/>
            <a:ext cx="18671625" cy="2940908"/>
          </a:xfrm>
        </p:spPr>
        <p:txBody>
          <a:bodyPr anchor="b"/>
          <a:lstStyle>
            <a:lvl1pPr marL="0" indent="0">
              <a:buNone/>
              <a:defRPr sz="8567" b="1"/>
            </a:lvl1pPr>
            <a:lvl2pPr marL="1631930" indent="0">
              <a:buNone/>
              <a:defRPr sz="7139" b="1"/>
            </a:lvl2pPr>
            <a:lvl3pPr marL="3263859" indent="0">
              <a:buNone/>
              <a:defRPr sz="6425" b="1"/>
            </a:lvl3pPr>
            <a:lvl4pPr marL="4895789" indent="0">
              <a:buNone/>
              <a:defRPr sz="5711" b="1"/>
            </a:lvl4pPr>
            <a:lvl5pPr marL="6527719" indent="0">
              <a:buNone/>
              <a:defRPr sz="5711" b="1"/>
            </a:lvl5pPr>
            <a:lvl6pPr marL="8159648" indent="0">
              <a:buNone/>
              <a:defRPr sz="5711" b="1"/>
            </a:lvl6pPr>
            <a:lvl7pPr marL="9791578" indent="0">
              <a:buNone/>
              <a:defRPr sz="5711" b="1"/>
            </a:lvl7pPr>
            <a:lvl8pPr marL="11423508" indent="0">
              <a:buNone/>
              <a:defRPr sz="5711" b="1"/>
            </a:lvl8pPr>
            <a:lvl9pPr marL="13055437" indent="0">
              <a:buNone/>
              <a:defRPr sz="5711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34386" y="8941726"/>
            <a:ext cx="18671625" cy="1315193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2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08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2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7" y="1631950"/>
            <a:ext cx="14165269" cy="5711825"/>
          </a:xfrm>
        </p:spPr>
        <p:txBody>
          <a:bodyPr anchor="b"/>
          <a:lstStyle>
            <a:lvl1pPr>
              <a:defRPr sz="1142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71625" y="3524560"/>
            <a:ext cx="22234386" cy="17396134"/>
          </a:xfrm>
        </p:spPr>
        <p:txBody>
          <a:bodyPr/>
          <a:lstStyle>
            <a:lvl1pPr>
              <a:defRPr sz="11422"/>
            </a:lvl1pPr>
            <a:lvl2pPr>
              <a:defRPr sz="9994"/>
            </a:lvl2pPr>
            <a:lvl3pPr>
              <a:defRPr sz="8567"/>
            </a:lvl3pPr>
            <a:lvl4pPr>
              <a:defRPr sz="7139"/>
            </a:lvl4pPr>
            <a:lvl5pPr>
              <a:defRPr sz="7139"/>
            </a:lvl5pPr>
            <a:lvl6pPr>
              <a:defRPr sz="7139"/>
            </a:lvl6pPr>
            <a:lvl7pPr>
              <a:defRPr sz="7139"/>
            </a:lvl7pPr>
            <a:lvl8pPr>
              <a:defRPr sz="7139"/>
            </a:lvl8pPr>
            <a:lvl9pPr>
              <a:defRPr sz="7139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5207" y="7343775"/>
            <a:ext cx="14165269" cy="13605252"/>
          </a:xfrm>
        </p:spPr>
        <p:txBody>
          <a:bodyPr/>
          <a:lstStyle>
            <a:lvl1pPr marL="0" indent="0">
              <a:buNone/>
              <a:defRPr sz="5711"/>
            </a:lvl1pPr>
            <a:lvl2pPr marL="1631930" indent="0">
              <a:buNone/>
              <a:defRPr sz="4997"/>
            </a:lvl2pPr>
            <a:lvl3pPr marL="3263859" indent="0">
              <a:buNone/>
              <a:defRPr sz="4283"/>
            </a:lvl3pPr>
            <a:lvl4pPr marL="4895789" indent="0">
              <a:buNone/>
              <a:defRPr sz="3569"/>
            </a:lvl4pPr>
            <a:lvl5pPr marL="6527719" indent="0">
              <a:buNone/>
              <a:defRPr sz="3569"/>
            </a:lvl5pPr>
            <a:lvl6pPr marL="8159648" indent="0">
              <a:buNone/>
              <a:defRPr sz="3569"/>
            </a:lvl6pPr>
            <a:lvl7pPr marL="9791578" indent="0">
              <a:buNone/>
              <a:defRPr sz="3569"/>
            </a:lvl7pPr>
            <a:lvl8pPr marL="11423508" indent="0">
              <a:buNone/>
              <a:defRPr sz="3569"/>
            </a:lvl8pPr>
            <a:lvl9pPr marL="13055437" indent="0">
              <a:buNone/>
              <a:defRPr sz="35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86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7" y="1631950"/>
            <a:ext cx="14165269" cy="5711825"/>
          </a:xfrm>
        </p:spPr>
        <p:txBody>
          <a:bodyPr anchor="b"/>
          <a:lstStyle>
            <a:lvl1pPr>
              <a:defRPr sz="1142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71625" y="3524560"/>
            <a:ext cx="22234386" cy="17396134"/>
          </a:xfrm>
        </p:spPr>
        <p:txBody>
          <a:bodyPr anchor="t"/>
          <a:lstStyle>
            <a:lvl1pPr marL="0" indent="0">
              <a:buNone/>
              <a:defRPr sz="11422"/>
            </a:lvl1pPr>
            <a:lvl2pPr marL="1631930" indent="0">
              <a:buNone/>
              <a:defRPr sz="9994"/>
            </a:lvl2pPr>
            <a:lvl3pPr marL="3263859" indent="0">
              <a:buNone/>
              <a:defRPr sz="8567"/>
            </a:lvl3pPr>
            <a:lvl4pPr marL="4895789" indent="0">
              <a:buNone/>
              <a:defRPr sz="7139"/>
            </a:lvl4pPr>
            <a:lvl5pPr marL="6527719" indent="0">
              <a:buNone/>
              <a:defRPr sz="7139"/>
            </a:lvl5pPr>
            <a:lvl6pPr marL="8159648" indent="0">
              <a:buNone/>
              <a:defRPr sz="7139"/>
            </a:lvl6pPr>
            <a:lvl7pPr marL="9791578" indent="0">
              <a:buNone/>
              <a:defRPr sz="7139"/>
            </a:lvl7pPr>
            <a:lvl8pPr marL="11423508" indent="0">
              <a:buNone/>
              <a:defRPr sz="7139"/>
            </a:lvl8pPr>
            <a:lvl9pPr marL="13055437" indent="0">
              <a:buNone/>
              <a:defRPr sz="713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5207" y="7343775"/>
            <a:ext cx="14165269" cy="13605252"/>
          </a:xfrm>
        </p:spPr>
        <p:txBody>
          <a:bodyPr/>
          <a:lstStyle>
            <a:lvl1pPr marL="0" indent="0">
              <a:buNone/>
              <a:defRPr sz="5711"/>
            </a:lvl1pPr>
            <a:lvl2pPr marL="1631930" indent="0">
              <a:buNone/>
              <a:defRPr sz="4997"/>
            </a:lvl2pPr>
            <a:lvl3pPr marL="3263859" indent="0">
              <a:buNone/>
              <a:defRPr sz="4283"/>
            </a:lvl3pPr>
            <a:lvl4pPr marL="4895789" indent="0">
              <a:buNone/>
              <a:defRPr sz="3569"/>
            </a:lvl4pPr>
            <a:lvl5pPr marL="6527719" indent="0">
              <a:buNone/>
              <a:defRPr sz="3569"/>
            </a:lvl5pPr>
            <a:lvl6pPr marL="8159648" indent="0">
              <a:buNone/>
              <a:defRPr sz="3569"/>
            </a:lvl6pPr>
            <a:lvl7pPr marL="9791578" indent="0">
              <a:buNone/>
              <a:defRPr sz="3569"/>
            </a:lvl7pPr>
            <a:lvl8pPr marL="11423508" indent="0">
              <a:buNone/>
              <a:defRPr sz="3569"/>
            </a:lvl8pPr>
            <a:lvl9pPr marL="13055437" indent="0">
              <a:buNone/>
              <a:defRPr sz="35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4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9485" y="1303295"/>
            <a:ext cx="37880806" cy="4731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9485" y="6516467"/>
            <a:ext cx="37880806" cy="15531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9485" y="22688640"/>
            <a:ext cx="9881949" cy="1303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9CD6-0AA1-4477-8F96-99734C75778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48426" y="22688640"/>
            <a:ext cx="14822924" cy="1303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018341" y="22688640"/>
            <a:ext cx="9881949" cy="1303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2118C-5D06-41DF-BC0D-5094BB546D4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04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63859" rtl="0" eaLnBrk="1" latinLnBrk="0" hangingPunct="1">
        <a:lnSpc>
          <a:spcPct val="90000"/>
        </a:lnSpc>
        <a:spcBef>
          <a:spcPct val="0"/>
        </a:spcBef>
        <a:buNone/>
        <a:defRPr sz="157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5965" indent="-815965" algn="l" defTabSz="3263859" rtl="0" eaLnBrk="1" latinLnBrk="0" hangingPunct="1">
        <a:lnSpc>
          <a:spcPct val="90000"/>
        </a:lnSpc>
        <a:spcBef>
          <a:spcPts val="3569"/>
        </a:spcBef>
        <a:buFont typeface="Arial" panose="020B0604020202020204" pitchFamily="34" charset="0"/>
        <a:buChar char="•"/>
        <a:defRPr sz="9994" kern="1200">
          <a:solidFill>
            <a:schemeClr val="tx1"/>
          </a:solidFill>
          <a:latin typeface="+mn-lt"/>
          <a:ea typeface="+mn-ea"/>
          <a:cs typeface="+mn-cs"/>
        </a:defRPr>
      </a:lvl1pPr>
      <a:lvl2pPr marL="2447895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8567" kern="1200">
          <a:solidFill>
            <a:schemeClr val="tx1"/>
          </a:solidFill>
          <a:latin typeface="+mn-lt"/>
          <a:ea typeface="+mn-ea"/>
          <a:cs typeface="+mn-cs"/>
        </a:defRPr>
      </a:lvl2pPr>
      <a:lvl3pPr marL="4079824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7139" kern="1200">
          <a:solidFill>
            <a:schemeClr val="tx1"/>
          </a:solidFill>
          <a:latin typeface="+mn-lt"/>
          <a:ea typeface="+mn-ea"/>
          <a:cs typeface="+mn-cs"/>
        </a:defRPr>
      </a:lvl3pPr>
      <a:lvl4pPr marL="5711754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4pPr>
      <a:lvl5pPr marL="7343684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5pPr>
      <a:lvl6pPr marL="8975613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6pPr>
      <a:lvl7pPr marL="10607543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7pPr>
      <a:lvl8pPr marL="12239473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8pPr>
      <a:lvl9pPr marL="13871402" indent="-815965" algn="l" defTabSz="3263859" rtl="0" eaLnBrk="1" latinLnBrk="0" hangingPunct="1">
        <a:lnSpc>
          <a:spcPct val="90000"/>
        </a:lnSpc>
        <a:spcBef>
          <a:spcPts val="1785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1pPr>
      <a:lvl2pPr marL="1631930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2pPr>
      <a:lvl3pPr marL="3263859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3pPr>
      <a:lvl4pPr marL="4895789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4pPr>
      <a:lvl5pPr marL="6527719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5pPr>
      <a:lvl6pPr marL="8159648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6pPr>
      <a:lvl7pPr marL="9791578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7pPr>
      <a:lvl8pPr marL="11423508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8pPr>
      <a:lvl9pPr marL="13055437" algn="l" defTabSz="3263859" rtl="0" eaLnBrk="1" latinLnBrk="0" hangingPunct="1">
        <a:defRPr sz="6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guides.nyu.edu/posters" TargetMode="External"/><Relationship Id="rId7" Type="http://schemas.openxmlformats.org/officeDocument/2006/relationships/hyperlink" Target="https://www.tuttoslide.com/2011/10/realizzare-poster-scientifici-con-power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ethodspace.com/blog/4-steps-to-designing-an-award-winning-poster" TargetMode="External"/><Relationship Id="rId5" Type="http://schemas.openxmlformats.org/officeDocument/2006/relationships/hyperlink" Target="https://library.leeds.ac.uk/info/1401/academic_skills/196/presentations_posters" TargetMode="External"/><Relationship Id="rId4" Type="http://schemas.openxmlformats.org/officeDocument/2006/relationships/hyperlink" Target="https://libguides.bc.edu/posterpresentation" TargetMode="External"/><Relationship Id="rId9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>
            <a:extLst>
              <a:ext uri="{FF2B5EF4-FFF2-40B4-BE49-F238E27FC236}">
                <a16:creationId xmlns:a16="http://schemas.microsoft.com/office/drawing/2014/main" id="{32C816C5-66B4-157F-9BA1-2BFDD7B7F5B0}"/>
              </a:ext>
            </a:extLst>
          </p:cNvPr>
          <p:cNvSpPr/>
          <p:nvPr/>
        </p:nvSpPr>
        <p:spPr>
          <a:xfrm>
            <a:off x="0" y="0"/>
            <a:ext cx="43919775" cy="28589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28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727C21B-674C-7F00-7416-36663AF19389}"/>
              </a:ext>
            </a:extLst>
          </p:cNvPr>
          <p:cNvSpPr txBox="1"/>
          <p:nvPr/>
        </p:nvSpPr>
        <p:spPr>
          <a:xfrm>
            <a:off x="12058501" y="230166"/>
            <a:ext cx="26605631" cy="249241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374"/>
              </a:spcAft>
            </a:pPr>
            <a:r>
              <a:rPr lang="it-IT" sz="4800" b="1" dirty="0">
                <a:latin typeface="Arial Narrow" panose="020B0606020202030204" pitchFamily="34" charset="0"/>
              </a:rPr>
              <a:t>Titolo </a:t>
            </a:r>
            <a:r>
              <a:rPr lang="it-IT" sz="4800" dirty="0">
                <a:solidFill>
                  <a:srgbClr val="FF0000"/>
                </a:solidFill>
                <a:latin typeface="Arial Narrow" panose="020B0606020202030204" pitchFamily="34" charset="0"/>
              </a:rPr>
              <a:t>[</a:t>
            </a:r>
            <a:r>
              <a:rPr lang="it-IT" sz="4800" i="1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Inserire il titolo scelto per la prova finale</a:t>
            </a:r>
            <a:r>
              <a:rPr lang="it-IT" sz="4800" dirty="0">
                <a:solidFill>
                  <a:srgbClr val="FF0000"/>
                </a:solidFill>
                <a:latin typeface="Arial Narrow" panose="020B0606020202030204" pitchFamily="34" charset="0"/>
              </a:rPr>
              <a:t>]</a:t>
            </a:r>
          </a:p>
          <a:p>
            <a:pPr>
              <a:spcAft>
                <a:spcPts val="1374"/>
              </a:spcAft>
            </a:pPr>
            <a:r>
              <a:rPr lang="it-IT" sz="4800" b="1" dirty="0">
                <a:latin typeface="Arial Narrow" panose="020B0606020202030204" pitchFamily="34" charset="0"/>
              </a:rPr>
              <a:t>Nome Cognome</a:t>
            </a:r>
            <a:r>
              <a:rPr lang="it-IT" sz="4800" dirty="0">
                <a:solidFill>
                  <a:srgbClr val="FF0000"/>
                </a:solidFill>
                <a:latin typeface="Arial Narrow" panose="020B0606020202030204" pitchFamily="34" charset="0"/>
              </a:rPr>
              <a:t> [</a:t>
            </a:r>
            <a:r>
              <a:rPr lang="it-IT" sz="4800" i="1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dello studente</a:t>
            </a:r>
            <a:r>
              <a:rPr lang="it-IT" sz="4800" dirty="0">
                <a:solidFill>
                  <a:srgbClr val="FF0000"/>
                </a:solidFill>
                <a:latin typeface="Arial Narrow" panose="020B0606020202030204" pitchFamily="34" charset="0"/>
              </a:rPr>
              <a:t>]</a:t>
            </a:r>
          </a:p>
          <a:p>
            <a:pPr defTabSz="347118">
              <a:spcAft>
                <a:spcPts val="1374"/>
              </a:spcAft>
              <a:tabLst>
                <a:tab pos="26280000" algn="r"/>
              </a:tabLst>
            </a:pPr>
            <a:r>
              <a:rPr lang="it-IT" sz="3600" dirty="0">
                <a:latin typeface="Arial Narrow" panose="020B0606020202030204" pitchFamily="34" charset="0"/>
              </a:rPr>
              <a:t>Supervisore: prof./dott./… Nome Cognome	 </a:t>
            </a:r>
            <a:r>
              <a:rPr lang="it-IT" sz="3600" dirty="0">
                <a:solidFill>
                  <a:srgbClr val="FF0000"/>
                </a:solidFill>
                <a:latin typeface="Arial Narrow" panose="020B0606020202030204" pitchFamily="34" charset="0"/>
              </a:rPr>
              <a:t>[</a:t>
            </a:r>
            <a:r>
              <a:rPr lang="it-IT" sz="3600" i="1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eventuale</a:t>
            </a:r>
            <a:r>
              <a:rPr lang="it-IT" sz="3600" dirty="0">
                <a:solidFill>
                  <a:srgbClr val="FF0000"/>
                </a:solidFill>
                <a:latin typeface="Arial Narrow" panose="020B0606020202030204" pitchFamily="34" charset="0"/>
              </a:rPr>
              <a:t>] </a:t>
            </a:r>
            <a:r>
              <a:rPr lang="it-IT" sz="3600" dirty="0">
                <a:latin typeface="Arial Narrow" panose="020B0606020202030204" pitchFamily="34" charset="0"/>
              </a:rPr>
              <a:t>Co-supervisore: prof./dott./… Nome Cognome, affiliazione</a:t>
            </a:r>
            <a:endParaRPr lang="it-IT" sz="36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AD00046-D64F-9730-123D-28956EE8B2D9}"/>
              </a:ext>
            </a:extLst>
          </p:cNvPr>
          <p:cNvSpPr txBox="1"/>
          <p:nvPr/>
        </p:nvSpPr>
        <p:spPr>
          <a:xfrm>
            <a:off x="334846" y="1907679"/>
            <a:ext cx="9150168" cy="89255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Arial Narrow" panose="020B0606020202030204" pitchFamily="34" charset="0"/>
              </a:rPr>
              <a:t>Corso di laurea in Ingegneria per l’ambiente e il territorio</a:t>
            </a:r>
          </a:p>
          <a:p>
            <a:r>
              <a:rPr lang="it-IT" sz="2400" dirty="0">
                <a:latin typeface="Arial Narrow" panose="020B0606020202030204" pitchFamily="34" charset="0"/>
              </a:rPr>
              <a:t>Anno accademico 20</a:t>
            </a:r>
            <a:r>
              <a:rPr lang="it-IT" sz="2400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XX</a:t>
            </a:r>
            <a:r>
              <a:rPr lang="it-IT" sz="2400" dirty="0">
                <a:highlight>
                  <a:srgbClr val="FFFF00"/>
                </a:highlight>
                <a:latin typeface="Arial Narrow" panose="020B0606020202030204" pitchFamily="34" charset="0"/>
              </a:rPr>
              <a:t>/</a:t>
            </a:r>
            <a:r>
              <a:rPr lang="it-IT" sz="2400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XX</a:t>
            </a:r>
            <a:endParaRPr lang="en-GB" sz="2400" dirty="0">
              <a:solidFill>
                <a:srgbClr val="FF0000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82060FDF-AC37-A6FF-B961-BE66A5C1C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5" y="230166"/>
            <a:ext cx="10059603" cy="1447346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0898CC3-EE6D-9725-1006-C7861B1DE764}"/>
              </a:ext>
            </a:extLst>
          </p:cNvPr>
          <p:cNvSpPr txBox="1"/>
          <p:nvPr/>
        </p:nvSpPr>
        <p:spPr>
          <a:xfrm>
            <a:off x="9288303" y="6181408"/>
            <a:ext cx="25343167" cy="148656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4800" dirty="0">
                <a:latin typeface="Arial Narrow" panose="020B0606020202030204" pitchFamily="34" charset="0"/>
              </a:rPr>
              <a:t>Il poster non deve essere stampato: sarà visualizzato in formato elettronico sui monitor predisposti.</a:t>
            </a:r>
          </a:p>
          <a:p>
            <a:r>
              <a:rPr lang="it-IT" sz="4800" dirty="0">
                <a:latin typeface="Arial Narrow" panose="020B0606020202030204" pitchFamily="34" charset="0"/>
              </a:rPr>
              <a:t>Utilizzare un carattere di dimensioni adeguate per un’agevole lettura su uno schermo 55’’ con le seguenti dimensioni: larghezza 122 cm, altezza 68 cm, con un rapporto 16/9 e orientamento orizzontale (</a:t>
            </a:r>
            <a:r>
              <a:rPr lang="it-IT" sz="4800" i="1" dirty="0" err="1">
                <a:latin typeface="Arial Narrow" panose="020B0606020202030204" pitchFamily="34" charset="0"/>
              </a:rPr>
              <a:t>landscape</a:t>
            </a:r>
            <a:r>
              <a:rPr lang="it-IT" sz="4800" dirty="0">
                <a:latin typeface="Arial Narrow" panose="020B0606020202030204" pitchFamily="34" charset="0"/>
              </a:rPr>
              <a:t>).</a:t>
            </a:r>
          </a:p>
          <a:p>
            <a:endParaRPr lang="it-IT" sz="4800" dirty="0">
              <a:latin typeface="Arial Narrow" panose="020B0606020202030204" pitchFamily="34" charset="0"/>
            </a:endParaRPr>
          </a:p>
          <a:p>
            <a:r>
              <a:rPr lang="it-IT" sz="4800" dirty="0">
                <a:latin typeface="Arial Narrow" panose="020B0606020202030204" pitchFamily="34" charset="0"/>
              </a:rPr>
              <a:t>A parte il box dell’intestazione che deve essere completato, ma non modificato, tutto lo spazio rimanente è a disposizione dello studente per illustrare il lavoro svolto. </a:t>
            </a:r>
          </a:p>
          <a:p>
            <a:endParaRPr lang="it-IT" sz="4800" dirty="0">
              <a:latin typeface="Arial Narrow" panose="020B0606020202030204" pitchFamily="34" charset="0"/>
            </a:endParaRPr>
          </a:p>
          <a:p>
            <a:r>
              <a:rPr lang="it-IT" sz="4800" dirty="0">
                <a:latin typeface="Arial Narrow" panose="020B0606020202030204" pitchFamily="34" charset="0"/>
              </a:rPr>
              <a:t>Non è strettamente necessario seguire la classica struttura </a:t>
            </a:r>
            <a:r>
              <a:rPr lang="en-US" sz="4800" dirty="0" err="1">
                <a:latin typeface="Arial Narrow" panose="020B0606020202030204" pitchFamily="34" charset="0"/>
              </a:rPr>
              <a:t>IMRaD</a:t>
            </a:r>
            <a:r>
              <a:rPr lang="en-US" sz="4800" dirty="0">
                <a:latin typeface="Arial Narrow" panose="020B0606020202030204" pitchFamily="34" charset="0"/>
              </a:rPr>
              <a:t> (Introduction, Methods, Results, and Discussion), ma a</a:t>
            </a:r>
            <a:r>
              <a:rPr lang="it-IT" sz="4800" dirty="0" err="1">
                <a:latin typeface="Arial Narrow" panose="020B0606020202030204" pitchFamily="34" charset="0"/>
              </a:rPr>
              <a:t>lcune</a:t>
            </a:r>
            <a:r>
              <a:rPr lang="it-IT" sz="4800" dirty="0">
                <a:latin typeface="Arial Narrow" panose="020B0606020202030204" pitchFamily="34" charset="0"/>
              </a:rPr>
              <a:t> sezioni devono essere sempre presenti: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</a:rPr>
              <a:t>obiettivi del lavoro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</a:rPr>
              <a:t>risultati raggiunti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</a:rPr>
              <a:t>bibliografia</a:t>
            </a:r>
          </a:p>
          <a:p>
            <a:endParaRPr lang="it-IT" sz="4800" dirty="0">
              <a:latin typeface="Arial Narrow" panose="020B0606020202030204" pitchFamily="34" charset="0"/>
            </a:endParaRPr>
          </a:p>
          <a:p>
            <a:r>
              <a:rPr lang="it-IT" sz="4800" dirty="0">
                <a:latin typeface="Arial Narrow" panose="020B0606020202030204" pitchFamily="34" charset="0"/>
              </a:rPr>
              <a:t>Esempi e suggerimenti: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  <a:hlinkClick r:id="rId3"/>
              </a:rPr>
              <a:t>https://guides.nyu.edu/posters</a:t>
            </a:r>
            <a:endParaRPr lang="it-IT" sz="4800" dirty="0">
              <a:latin typeface="Arial Narrow" panose="020B0606020202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  <a:hlinkClick r:id="rId4"/>
              </a:rPr>
              <a:t>https://libguides.bc.edu/posterpresentation</a:t>
            </a:r>
            <a:endParaRPr lang="it-IT" sz="4800" dirty="0">
              <a:latin typeface="Arial Narrow" panose="020B0606020202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  <a:hlinkClick r:id="rId5"/>
              </a:rPr>
              <a:t>https://library.leeds.ac.uk/info/1401/academic_skills/196/presentations_posters</a:t>
            </a:r>
            <a:endParaRPr lang="it-IT" sz="4800" dirty="0">
              <a:latin typeface="Arial Narrow" panose="020B0606020202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  <a:hlinkClick r:id="rId6"/>
              </a:rPr>
              <a:t>https://www.methodspace.com/blog/4-steps-to-designing-an-award-winning-poster</a:t>
            </a:r>
            <a:r>
              <a:rPr lang="it-IT" sz="4800" dirty="0">
                <a:latin typeface="Arial Narrow" panose="020B060602020203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  <a:hlinkClick r:id="rId7"/>
              </a:rPr>
              <a:t>https://www.tuttoslide.com/2011/10/realizzare-poster-scientifici-con-power.html</a:t>
            </a:r>
            <a:r>
              <a:rPr lang="it-IT" sz="4800" dirty="0">
                <a:latin typeface="Arial Narrow" panose="020B060602020203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4800" dirty="0">
                <a:latin typeface="Arial Narrow" panose="020B0606020202030204" pitchFamily="34" charset="0"/>
              </a:rPr>
              <a:t>e molti altri…</a:t>
            </a:r>
          </a:p>
        </p:txBody>
      </p:sp>
      <p:pic>
        <p:nvPicPr>
          <p:cNvPr id="3" name="Elemento grafico 2" descr="Timbro">
            <a:extLst>
              <a:ext uri="{FF2B5EF4-FFF2-40B4-BE49-F238E27FC236}">
                <a16:creationId xmlns:a16="http://schemas.microsoft.com/office/drawing/2014/main" id="{3DFD1436-B3CB-4CE7-AD66-75A480A01B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310586" y="0"/>
            <a:ext cx="1627477" cy="16274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FFFB0020-DBB6-4F42-A406-0DC23857F715}"/>
              </a:ext>
            </a:extLst>
          </p:cNvPr>
          <p:cNvSpPr txBox="1"/>
          <p:nvPr/>
        </p:nvSpPr>
        <p:spPr>
          <a:xfrm>
            <a:off x="38749044" y="1476373"/>
            <a:ext cx="5085819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it-IT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Logo dell’eventuale ente, società o istituzione che ha ospitato il tirocinio (</a:t>
            </a:r>
            <a:r>
              <a:rPr lang="it-IT" sz="2800" i="1" dirty="0">
                <a:solidFill>
                  <a:srgbClr val="FF0000"/>
                </a:solidFill>
                <a:latin typeface="Arial Narrow" panose="020B0606020202030204" pitchFamily="34" charset="0"/>
              </a:rPr>
              <a:t>richiedere l’autorizzazione per l’uso</a:t>
            </a:r>
            <a:r>
              <a:rPr lang="it-IT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57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262</Words>
  <Application>Microsoft Office PowerPoint</Application>
  <PresentationFormat>Personalizzato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per prova finale L-IAT</dc:title>
  <dc:creator>Fontanive, Patrizia</dc:creator>
  <cp:lastModifiedBy>Fontanive, Patrizia</cp:lastModifiedBy>
  <cp:revision>11</cp:revision>
  <dcterms:created xsi:type="dcterms:W3CDTF">2023-04-29T14:21:11Z</dcterms:created>
  <dcterms:modified xsi:type="dcterms:W3CDTF">2023-05-15T08:24:45Z</dcterms:modified>
</cp:coreProperties>
</file>